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72" r:id="rId10"/>
    <p:sldId id="270" r:id="rId11"/>
    <p:sldId id="271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Barlow" panose="00000500000000000000" pitchFamily="2" charset="0"/>
      <p:regular r:id="rId16"/>
      <p:bold r:id="rId17"/>
    </p:embeddedFont>
    <p:embeddedFont>
      <p:font typeface="Barlow Bold" panose="00000800000000000000" charset="0"/>
      <p:regular r:id="rId18"/>
    </p:embeddedFont>
    <p:embeddedFont>
      <p:font typeface="Open Sans Light" panose="020B0306030504020204" pitchFamily="34" charset="0"/>
      <p:regular r:id="rId19"/>
    </p:embeddedFont>
    <p:embeddedFont>
      <p:font typeface="Poppins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pp.powerbi.com/view?r=eyJrIjoiMzM4NGY1YmQtZDYxMy00ODZkLWJlYTYtZmU1NWZmM2ViM2EwIiwidCI6ImRmODY3OWNkLWE4MGUtNDVkOC05OWFjLWM4M2VkN2ZmOTVhMCJ9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264454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1028700" y="9253537"/>
            <a:ext cx="17162502" cy="476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grpSp>
        <p:nvGrpSpPr>
          <p:cNvPr id="6" name="Group 6"/>
          <p:cNvGrpSpPr/>
          <p:nvPr/>
        </p:nvGrpSpPr>
        <p:grpSpPr>
          <a:xfrm>
            <a:off x="12366094" y="0"/>
            <a:ext cx="5921906" cy="10287000"/>
            <a:chOff x="0" y="0"/>
            <a:chExt cx="812800" cy="14119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923"/>
            </a:xfrm>
            <a:custGeom>
              <a:avLst/>
              <a:gdLst/>
              <a:ahLst/>
              <a:cxnLst/>
              <a:rect l="l" t="t" r="r" b="b"/>
              <a:pathLst>
                <a:path w="812800" h="1411923">
                  <a:moveTo>
                    <a:pt x="0" y="0"/>
                  </a:moveTo>
                  <a:lnTo>
                    <a:pt x="812800" y="0"/>
                  </a:lnTo>
                  <a:lnTo>
                    <a:pt x="812800" y="1411923"/>
                  </a:lnTo>
                  <a:lnTo>
                    <a:pt x="0" y="1411923"/>
                  </a:lnTo>
                  <a:close/>
                </a:path>
              </a:pathLst>
            </a:custGeom>
            <a:blipFill>
              <a:blip r:embed="rId2"/>
              <a:stretch>
                <a:fillRect t="-1232" b="-123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5775" y="6288405"/>
            <a:ext cx="9568436" cy="31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11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Carmona Cáceres, David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11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Carmona Flores, Aracelly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11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Carmona Flores, Paloma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11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Carmona Flores, Sandra</a:t>
            </a:r>
          </a:p>
          <a:p>
            <a:pPr marL="604519" lvl="1" indent="-302260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11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Solari Morales, Gabriel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799" spc="11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887772"/>
            <a:ext cx="10629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ARQUITECTURA DE DATOS MODERNA  PARA EL ANÁLISIS DE RENDIMIENTO EN LA </a:t>
            </a:r>
            <a:r>
              <a:rPr lang="en-US" sz="6000" b="1" u="none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NBA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775" y="5556885"/>
            <a:ext cx="5425179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799" b="1" spc="11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Integrantes: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567FE-6396-2B75-EAB3-CE71738C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25A014-2526-754B-C7FE-3B5E196AF48B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15171B-EF4B-FDAE-5FBD-BE37536AD0F2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2662BAD0-27C7-F0CB-6045-4FB50E330DC8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784D2E-2F34-D0E4-0ADB-8F99685FDA67}"/>
              </a:ext>
            </a:extLst>
          </p:cNvPr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34D5C3E-D295-1A5A-13A6-9A41532521F9}"/>
              </a:ext>
            </a:extLst>
          </p:cNvPr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10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AC34495-48A1-207E-B6FB-CAB41A9AEF75}"/>
              </a:ext>
            </a:extLst>
          </p:cNvPr>
          <p:cNvSpPr txBox="1"/>
          <p:nvPr/>
        </p:nvSpPr>
        <p:spPr>
          <a:xfrm>
            <a:off x="845826" y="1340052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EXTRACCIÓN – SELENIUM – NBA API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0F8D335-79D3-095C-1F94-7DDB31A64FAC}"/>
              </a:ext>
            </a:extLst>
          </p:cNvPr>
          <p:cNvSpPr txBox="1"/>
          <p:nvPr/>
        </p:nvSpPr>
        <p:spPr>
          <a:xfrm>
            <a:off x="1028700" y="3220126"/>
            <a:ext cx="15439879" cy="274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416"/>
              </a:lnSpc>
              <a:buFont typeface="Arial"/>
              <a:buChar char="•"/>
            </a:pPr>
            <a:r>
              <a:rPr lang="es-ES" sz="2400" b="1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Consumo de NBA API: 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Integración de </a:t>
            </a:r>
            <a:r>
              <a:rPr lang="es-E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endpoints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oficiales para obtener datos estructurados como información personal de jugadores, imágenes, rankings y calendarios.</a:t>
            </a:r>
            <a:endParaRPr lang="es-ES" sz="2400" b="1" spc="9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18162" lvl="1" indent="-259081" algn="l">
              <a:lnSpc>
                <a:spcPts val="4416"/>
              </a:lnSpc>
              <a:buFont typeface="Arial"/>
              <a:buChar char="•"/>
            </a:pPr>
            <a:r>
              <a:rPr lang="es-ES" sz="2400" b="1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Web </a:t>
            </a:r>
            <a:r>
              <a:rPr lang="es-ES" sz="2400" b="1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Scraping</a:t>
            </a:r>
            <a:r>
              <a:rPr lang="es-ES" sz="2400" b="1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con </a:t>
            </a:r>
            <a:r>
              <a:rPr lang="es-ES" sz="2400" b="1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Selenium</a:t>
            </a:r>
            <a:r>
              <a:rPr lang="es-ES" sz="2400" b="1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Automatización de la navegación en </a:t>
            </a:r>
            <a:r>
              <a:rPr lang="es-E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Basketball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Reference para extraer estadísticas detalladas de jugadores, partidos y equipos.</a:t>
            </a:r>
          </a:p>
          <a:p>
            <a:pPr marL="518162" lvl="1" indent="-259081" algn="l">
              <a:lnSpc>
                <a:spcPts val="4416"/>
              </a:lnSpc>
              <a:buFont typeface="Arial"/>
              <a:buChar char="•"/>
            </a:pPr>
            <a:r>
              <a:rPr lang="es-ES" sz="2400" b="1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Exportación a CSV: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Los datos obtenidos se almacenan en S3 en archivos CSV listos para ser procesados.</a:t>
            </a:r>
            <a:endParaRPr lang="en-US" sz="2400" spc="9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79" name="Picture 11" descr="Selenium&quot; Icon - Download for free – Iconduck">
            <a:extLst>
              <a:ext uri="{FF2B5EF4-FFF2-40B4-BE49-F238E27FC236}">
                <a16:creationId xmlns:a16="http://schemas.microsoft.com/office/drawing/2014/main" id="{6988AFCE-555B-E930-3281-09480456E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370" y="6995798"/>
            <a:ext cx="1890542" cy="183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>
            <a:extLst>
              <a:ext uri="{FF2B5EF4-FFF2-40B4-BE49-F238E27FC236}">
                <a16:creationId xmlns:a16="http://schemas.microsoft.com/office/drawing/2014/main" id="{20444447-17EA-5D55-9361-E7AD8B76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1" y="6995798"/>
            <a:ext cx="2057400" cy="2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Logo NBA PNG transparente - StickPNG">
            <a:extLst>
              <a:ext uri="{FF2B5EF4-FFF2-40B4-BE49-F238E27FC236}">
                <a16:creationId xmlns:a16="http://schemas.microsoft.com/office/drawing/2014/main" id="{CFBC4421-8CCA-9624-6E4F-CD5502B2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32" y="7068877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0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0848F-8DE8-DD9D-4375-24A4F72F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C767AF-1DC2-441E-B936-45F94756960F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80224-E5B0-6E46-C6FE-196D2B656910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4C1A9F7B-FC5A-2BF4-5C29-1CF34FA769CA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757C066-FB4F-B1AD-2D72-FFF9E97AA645}"/>
              </a:ext>
            </a:extLst>
          </p:cNvPr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24FBD74-C59F-1CFB-DFE0-699F34E0F73F}"/>
              </a:ext>
            </a:extLst>
          </p:cNvPr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11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C3EB7A4-3623-C652-4733-5B84D2AA79A0}"/>
              </a:ext>
            </a:extLst>
          </p:cNvPr>
          <p:cNvSpPr txBox="1"/>
          <p:nvPr/>
        </p:nvSpPr>
        <p:spPr>
          <a:xfrm>
            <a:off x="845826" y="1340052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LINAJE Y DICCIONARIO</a:t>
            </a: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673AB13-7254-9399-5C23-E3989527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8" y="2749506"/>
            <a:ext cx="17943204" cy="304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2721C99-6D04-0024-700A-51A546A4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58" y="5792063"/>
            <a:ext cx="12024684" cy="45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9" name="TextBox 9"/>
          <p:cNvSpPr txBox="1"/>
          <p:nvPr/>
        </p:nvSpPr>
        <p:spPr>
          <a:xfrm>
            <a:off x="2320415" y="1337144"/>
            <a:ext cx="1409422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12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7D2C0B-F963-E6E3-D8DB-E7E98CE1F522}"/>
              </a:ext>
            </a:extLst>
          </p:cNvPr>
          <p:cNvSpPr txBox="1"/>
          <p:nvPr/>
        </p:nvSpPr>
        <p:spPr>
          <a:xfrm>
            <a:off x="971550" y="9248775"/>
            <a:ext cx="16344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rlow" panose="00000500000000000000" pitchFamily="2" charset="0"/>
                <a:hlinkClick r:id="rId2"/>
              </a:rPr>
              <a:t>https://app.powerbi.com/view?r=eyJrIjoiMzM4NGY1YmQtZDYxMy00ODZkLWJlYTYtZmU1NWZmM2ViM2EwIiwidCI6ImRmODY3OWNkLWE4MGUtNDVkOC05OWFjLWM4M2VkN2ZmOTVhMCJ9</a:t>
            </a:r>
            <a:endParaRPr lang="es-PE" dirty="0">
              <a:latin typeface="Barlow" panose="00000500000000000000" pitchFamily="2" charset="0"/>
            </a:endParaRPr>
          </a:p>
          <a:p>
            <a:endParaRPr lang="es-PE" sz="2400" dirty="0">
              <a:latin typeface="Barlow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67147C3-E05C-0DCF-2894-C0575C8A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265" y="2286621"/>
            <a:ext cx="12023470" cy="67632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6" name="TextBox 6"/>
          <p:cNvSpPr txBox="1"/>
          <p:nvPr/>
        </p:nvSpPr>
        <p:spPr>
          <a:xfrm>
            <a:off x="1245775" y="2260323"/>
            <a:ext cx="1408488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5775" y="3543300"/>
            <a:ext cx="11860625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Barlow" panose="00000500000000000000" pitchFamily="2" charset="0"/>
              </a:rPr>
              <a:t>El análisis de datos en el baloncesto permite transformar información dispersa en </a:t>
            </a:r>
            <a:r>
              <a:rPr lang="es-ES" sz="2400" dirty="0" err="1">
                <a:latin typeface="Barlow" panose="00000500000000000000" pitchFamily="2" charset="0"/>
              </a:rPr>
              <a:t>insights</a:t>
            </a:r>
            <a:r>
              <a:rPr lang="es-ES" sz="2400" dirty="0">
                <a:latin typeface="Barlow" panose="00000500000000000000" pitchFamily="2" charset="0"/>
              </a:rPr>
              <a:t> valiosos para la toma de decisiones.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latin typeface="Barlow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Barlow" panose="00000500000000000000" pitchFamily="2" charset="0"/>
              </a:rPr>
              <a:t>La arquitectura de datos implementada en AWS demostró ser escalable, eficiente y orientada al análisis exploratorio y descriptivo.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latin typeface="Barlow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Barlow" panose="00000500000000000000" pitchFamily="2" charset="0"/>
              </a:rPr>
              <a:t>La integración de fuentes como </a:t>
            </a:r>
            <a:r>
              <a:rPr lang="es-ES" sz="2400" dirty="0" err="1">
                <a:latin typeface="Barlow" panose="00000500000000000000" pitchFamily="2" charset="0"/>
              </a:rPr>
              <a:t>Basketball</a:t>
            </a:r>
            <a:r>
              <a:rPr lang="es-ES" sz="2400" dirty="0">
                <a:latin typeface="Barlow" panose="00000500000000000000" pitchFamily="2" charset="0"/>
              </a:rPr>
              <a:t> Reference y la NBA API garantiza una cobertura completa y confiable de la temporada.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latin typeface="Barlow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Barlow" panose="00000500000000000000" pitchFamily="2" charset="0"/>
              </a:rPr>
              <a:t>Herramientas como </a:t>
            </a:r>
            <a:r>
              <a:rPr lang="es-ES" sz="2400" dirty="0" err="1">
                <a:latin typeface="Barlow" panose="00000500000000000000" pitchFamily="2" charset="0"/>
              </a:rPr>
              <a:t>Power</a:t>
            </a:r>
            <a:r>
              <a:rPr lang="es-ES" sz="2400" dirty="0">
                <a:latin typeface="Barlow" panose="00000500000000000000" pitchFamily="2" charset="0"/>
              </a:rPr>
              <a:t> BI potencian la interpretación de datos a través de visualizaciones dinámicas y accesibles.</a:t>
            </a:r>
          </a:p>
          <a:p>
            <a:pPr algn="just"/>
            <a:endParaRPr lang="es-ES" sz="2400" dirty="0">
              <a:latin typeface="Barlow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Barlow" panose="00000500000000000000" pitchFamily="2" charset="0"/>
              </a:rPr>
              <a:t>Este enfoque puede replicarse en otros deportes o ligas, consolidando una metodología adaptable para el análisis deportivo profesional.</a:t>
            </a:r>
          </a:p>
        </p:txBody>
      </p:sp>
      <p:pic>
        <p:nvPicPr>
          <p:cNvPr id="5130" name="Picture 10" descr="Descargar fondos de Pósterdel Nba Iphone Rising Stars Challenge | Wallpapers .com">
            <a:extLst>
              <a:ext uri="{FF2B5EF4-FFF2-40B4-BE49-F238E27FC236}">
                <a16:creationId xmlns:a16="http://schemas.microsoft.com/office/drawing/2014/main" id="{509EAA70-34F3-3BBB-1B6A-A0068146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0" y="1468319"/>
            <a:ext cx="3906824" cy="72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7" name="TextBox 7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14</a:t>
            </a:r>
          </a:p>
        </p:txBody>
      </p:sp>
      <p:pic>
        <p:nvPicPr>
          <p:cNvPr id="4104" name="Picture 8" descr="A Message to NBA Fans from Adam Silver, Commissioner - The Neoliberal">
            <a:extLst>
              <a:ext uri="{FF2B5EF4-FFF2-40B4-BE49-F238E27FC236}">
                <a16:creationId xmlns:a16="http://schemas.microsoft.com/office/drawing/2014/main" id="{E81CE5CE-D480-1B43-6535-59E8C140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35074"/>
            <a:ext cx="16230600" cy="68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6" name="TextBox 6"/>
          <p:cNvSpPr txBox="1"/>
          <p:nvPr/>
        </p:nvSpPr>
        <p:spPr>
          <a:xfrm>
            <a:off x="1028700" y="1797308"/>
            <a:ext cx="1408488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CONTENIDO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" y="2847488"/>
            <a:ext cx="13599464" cy="640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Modelo</a:t>
            </a: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Negocio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Justificación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Objetivos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Bases de Datos</a:t>
            </a: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Arquitectura</a:t>
            </a: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del Proyecto</a:t>
            </a:r>
          </a:p>
          <a:p>
            <a:pPr marL="543566" lvl="1" indent="-271783">
              <a:lnSpc>
                <a:spcPts val="4632"/>
              </a:lnSpc>
              <a:buFontTx/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Cron Job – EC2</a:t>
            </a:r>
          </a:p>
          <a:p>
            <a:pPr marL="543566" lvl="1" indent="-271783">
              <a:lnSpc>
                <a:spcPts val="4632"/>
              </a:lnSpc>
              <a:buFontTx/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Repo – Glue </a:t>
            </a: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Extracción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Linaje</a:t>
            </a: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y </a:t>
            </a: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Diccionario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</a:p>
          <a:p>
            <a:pPr marL="543566" lvl="1" indent="-271783" algn="l">
              <a:lnSpc>
                <a:spcPts val="4632"/>
              </a:lnSpc>
              <a:buAutoNum type="arabicPeriod"/>
            </a:pPr>
            <a:r>
              <a:rPr lang="en-US" sz="2517" spc="10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Conclusiones</a:t>
            </a:r>
            <a:endParaRPr lang="en-US" sz="2517" spc="10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0030764-A532-E696-6F91-4F9AC7C3A478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pic>
        <p:nvPicPr>
          <p:cNvPr id="6146" name="Picture 2" descr="2025 NBA Superstars Wall Calendar: Trends International: 9781438899305:  Amazon.com: Books">
            <a:extLst>
              <a:ext uri="{FF2B5EF4-FFF2-40B4-BE49-F238E27FC236}">
                <a16:creationId xmlns:a16="http://schemas.microsoft.com/office/drawing/2014/main" id="{4B05BFF6-0B90-073E-7FBD-35A5C1AE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915" y="1937324"/>
            <a:ext cx="6896099" cy="68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8985846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4" name="Freeform 4"/>
          <p:cNvSpPr/>
          <p:nvPr/>
        </p:nvSpPr>
        <p:spPr>
          <a:xfrm>
            <a:off x="13272154" y="2279373"/>
            <a:ext cx="3416194" cy="5745760"/>
          </a:xfrm>
          <a:custGeom>
            <a:avLst/>
            <a:gdLst/>
            <a:ahLst/>
            <a:cxnLst/>
            <a:rect l="l" t="t" r="r" b="b"/>
            <a:pathLst>
              <a:path w="3416194" h="5745760">
                <a:moveTo>
                  <a:pt x="0" y="0"/>
                </a:moveTo>
                <a:lnTo>
                  <a:pt x="3416194" y="0"/>
                </a:lnTo>
                <a:lnTo>
                  <a:pt x="3416194" y="5745760"/>
                </a:lnTo>
                <a:lnTo>
                  <a:pt x="0" y="5745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78" b="-10637"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7" name="TextBox 7"/>
          <p:cNvSpPr txBox="1"/>
          <p:nvPr/>
        </p:nvSpPr>
        <p:spPr>
          <a:xfrm>
            <a:off x="1245775" y="2260323"/>
            <a:ext cx="1408488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MODELO DE NEGOCIO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775" y="3162300"/>
            <a:ext cx="11479625" cy="4998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16"/>
              </a:lnSpc>
              <a:spcBef>
                <a:spcPct val="0"/>
              </a:spcBef>
            </a:pP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El proyecto se basa en el análisis de datos deportivos de la NBA, con el objetivo de generar </a:t>
            </a:r>
            <a:r>
              <a:rPr lang="es-ES" sz="2400" u="none" strike="noStrike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insights</a:t>
            </a: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para distintos actores del ecosistema, como equipos técnicos, medios especializados y plataformas analíticas, aprovechando el valor estratégico de la información estadística del baloncesto profesional más popular del mundo.</a:t>
            </a:r>
            <a:endParaRPr lang="es-ES" sz="2400" spc="9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indent="-342900" algn="just">
              <a:lnSpc>
                <a:spcPts val="44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Exploración y análisis de estadísticas NBA (jugadores, equipos, partidos, temporadas). </a:t>
            </a:r>
          </a:p>
          <a:p>
            <a:pPr marL="342900" indent="-342900" algn="just">
              <a:lnSpc>
                <a:spcPts val="44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Recolección de datos automatizada vía Web </a:t>
            </a:r>
            <a:r>
              <a:rPr lang="es-ES" sz="2400" u="none" strike="noStrike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Scraping</a:t>
            </a: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y consumo de </a:t>
            </a:r>
            <a:r>
              <a:rPr lang="es-ES" sz="2400" u="none" strike="noStrike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APIs</a:t>
            </a: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públicas.</a:t>
            </a:r>
          </a:p>
          <a:p>
            <a:pPr marL="342900" indent="-342900" algn="just">
              <a:lnSpc>
                <a:spcPts val="44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u="none" strike="noStrike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Procesamiento, estructuración y visualización de resultados para entregar valor comercial y estratégico.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D4F8DA92-E0BB-EA5C-FEE3-6907BFAA0346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C5A0939-D400-7EBF-B109-3B36F7C44404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19197F3-E131-65F0-D7D0-47F86BC287C5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D869833-D1B0-EF8C-41E5-A88A55EF5061}"/>
              </a:ext>
            </a:extLst>
          </p:cNvPr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89C9780-5742-7FBF-7230-D3E4F25934FE}"/>
              </a:ext>
            </a:extLst>
          </p:cNvPr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6" name="Freeform 6"/>
          <p:cNvSpPr/>
          <p:nvPr/>
        </p:nvSpPr>
        <p:spPr>
          <a:xfrm>
            <a:off x="12599722" y="5927186"/>
            <a:ext cx="4287006" cy="3147599"/>
          </a:xfrm>
          <a:custGeom>
            <a:avLst/>
            <a:gdLst/>
            <a:ahLst/>
            <a:cxnLst/>
            <a:rect l="l" t="t" r="r" b="b"/>
            <a:pathLst>
              <a:path w="4659578" h="3435486">
                <a:moveTo>
                  <a:pt x="0" y="0"/>
                </a:moveTo>
                <a:lnTo>
                  <a:pt x="4659578" y="0"/>
                </a:lnTo>
                <a:lnTo>
                  <a:pt x="4659578" y="3435486"/>
                </a:lnTo>
                <a:lnTo>
                  <a:pt x="0" y="343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20" t="-1326" r="-14458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PE"/>
          </a:p>
        </p:txBody>
      </p:sp>
      <p:sp>
        <p:nvSpPr>
          <p:cNvPr id="7" name="TextBox 7"/>
          <p:cNvSpPr txBox="1"/>
          <p:nvPr/>
        </p:nvSpPr>
        <p:spPr>
          <a:xfrm>
            <a:off x="1245775" y="2260323"/>
            <a:ext cx="1408488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JUSTIFICACIÓN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20126"/>
            <a:ext cx="15439879" cy="499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4416"/>
              </a:lnSpc>
              <a:buFont typeface="Arial"/>
              <a:buChar char="•"/>
            </a:pP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El baloncesto profesional genera enormes volúmenes de datos que, en su mayoría, no se aprovechan adecuadamente.</a:t>
            </a:r>
          </a:p>
          <a:p>
            <a:pPr marL="518162" lvl="1" indent="-259081" algn="l">
              <a:lnSpc>
                <a:spcPts val="4416"/>
              </a:lnSpc>
              <a:buFont typeface="Arial"/>
              <a:buChar char="•"/>
            </a:pP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El análisis avanzado de datos permite tomar decisiones más informadas y objetivas en áreas clave como el </a:t>
            </a:r>
            <a:r>
              <a:rPr lang="es-E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scouting</a:t>
            </a: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, el desempeño deportivo, la predicción de resultados y la formulación de estrategias.</a:t>
            </a:r>
          </a:p>
          <a:p>
            <a:pPr marL="518162" lvl="1" indent="-259081" algn="l">
              <a:lnSpc>
                <a:spcPts val="4416"/>
              </a:lnSpc>
              <a:buFont typeface="Arial"/>
              <a:buChar char="•"/>
            </a:pP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Esta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solución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puede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aplicarse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en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sectores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00" spc="9" dirty="0" err="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marL="1059181" lvl="2" indent="-342900">
              <a:lnSpc>
                <a:spcPts val="4416"/>
              </a:lnSpc>
              <a:buFont typeface="Wingdings" panose="05000000000000000000" pitchFamily="2" charset="2"/>
              <a:buChar char="ü"/>
            </a:pP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Cuerpos técnicos y analistas de rendimiento.</a:t>
            </a:r>
          </a:p>
          <a:p>
            <a:pPr marL="1059181" lvl="2" indent="-342900">
              <a:lnSpc>
                <a:spcPts val="4416"/>
              </a:lnSpc>
              <a:buFont typeface="Wingdings" panose="05000000000000000000" pitchFamily="2" charset="2"/>
              <a:buChar char="ü"/>
            </a:pP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Productoras y medios deportivos.</a:t>
            </a:r>
          </a:p>
          <a:p>
            <a:pPr marL="1059181" lvl="2" indent="-342900">
              <a:lnSpc>
                <a:spcPts val="4416"/>
              </a:lnSpc>
              <a:buFont typeface="Wingdings" panose="05000000000000000000" pitchFamily="2" charset="2"/>
              <a:buChar char="ü"/>
            </a:pPr>
            <a:r>
              <a:rPr lang="es-ES" sz="2400" spc="9" dirty="0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Escuelas y academias de formación de jugadores.</a:t>
            </a:r>
            <a:endParaRPr lang="en-US" sz="2400" spc="9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4416"/>
              </a:lnSpc>
            </a:pPr>
            <a:endParaRPr lang="en-US" sz="2400" spc="9" dirty="0">
              <a:solidFill>
                <a:srgbClr val="3D3D3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932098" y="9253538"/>
            <a:ext cx="1632720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6" name="TextBox 6"/>
          <p:cNvSpPr txBox="1"/>
          <p:nvPr/>
        </p:nvSpPr>
        <p:spPr>
          <a:xfrm>
            <a:off x="1245775" y="2245016"/>
            <a:ext cx="679265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OBJETIVOS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6517378" y="4130966"/>
            <a:ext cx="0" cy="121140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AutoShape 10"/>
          <p:cNvSpPr/>
          <p:nvPr/>
        </p:nvSpPr>
        <p:spPr>
          <a:xfrm>
            <a:off x="12009121" y="4130966"/>
            <a:ext cx="0" cy="121140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1" name="AutoShape 11"/>
          <p:cNvSpPr/>
          <p:nvPr/>
        </p:nvSpPr>
        <p:spPr>
          <a:xfrm flipH="1">
            <a:off x="6517378" y="6552048"/>
            <a:ext cx="0" cy="121140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2" name="AutoShape 12"/>
          <p:cNvSpPr/>
          <p:nvPr/>
        </p:nvSpPr>
        <p:spPr>
          <a:xfrm>
            <a:off x="12023408" y="6552048"/>
            <a:ext cx="0" cy="121140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4" name="Freeform 14"/>
          <p:cNvSpPr/>
          <p:nvPr/>
        </p:nvSpPr>
        <p:spPr>
          <a:xfrm>
            <a:off x="1226949" y="4270933"/>
            <a:ext cx="4651041" cy="872567"/>
          </a:xfrm>
          <a:custGeom>
            <a:avLst/>
            <a:gdLst/>
            <a:ahLst/>
            <a:cxnLst/>
            <a:rect l="l" t="t" r="r" b="b"/>
            <a:pathLst>
              <a:path w="1224966" h="22981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9875"/>
                </a:lnTo>
                <a:cubicBezTo>
                  <a:pt x="1224966" y="193119"/>
                  <a:pt x="1219704" y="205821"/>
                  <a:pt x="1210339" y="215186"/>
                </a:cubicBezTo>
                <a:cubicBezTo>
                  <a:pt x="1200974" y="224551"/>
                  <a:pt x="1188273" y="229812"/>
                  <a:pt x="1175029" y="229812"/>
                </a:cubicBezTo>
                <a:lnTo>
                  <a:pt x="49937" y="229812"/>
                </a:lnTo>
                <a:cubicBezTo>
                  <a:pt x="36693" y="229812"/>
                  <a:pt x="23991" y="224551"/>
                  <a:pt x="14626" y="215186"/>
                </a:cubicBezTo>
                <a:cubicBezTo>
                  <a:pt x="5261" y="205821"/>
                  <a:pt x="0" y="193119"/>
                  <a:pt x="0" y="179875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E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Anticipar el rendimiento futuro de jugadores y equipos mediante modelos analíticos.</a:t>
            </a:r>
            <a:endParaRPr lang="es-P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26949" y="6787516"/>
            <a:ext cx="4651041" cy="864519"/>
          </a:xfrm>
          <a:custGeom>
            <a:avLst/>
            <a:gdLst/>
            <a:ahLst/>
            <a:cxnLst/>
            <a:rect l="l" t="t" r="r" b="b"/>
            <a:pathLst>
              <a:path w="1224966" h="22769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7756"/>
                </a:lnTo>
                <a:cubicBezTo>
                  <a:pt x="1224966" y="191000"/>
                  <a:pt x="1219704" y="203701"/>
                  <a:pt x="1210339" y="213066"/>
                </a:cubicBezTo>
                <a:cubicBezTo>
                  <a:pt x="1200974" y="222431"/>
                  <a:pt x="1188273" y="227692"/>
                  <a:pt x="1175029" y="227692"/>
                </a:cubicBezTo>
                <a:lnTo>
                  <a:pt x="49937" y="227692"/>
                </a:lnTo>
                <a:cubicBezTo>
                  <a:pt x="36693" y="227692"/>
                  <a:pt x="23991" y="222431"/>
                  <a:pt x="14626" y="213066"/>
                </a:cubicBezTo>
                <a:cubicBezTo>
                  <a:pt x="5261" y="203701"/>
                  <a:pt x="0" y="191000"/>
                  <a:pt x="0" y="177756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P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Comparar el desempeño entre franquicias para análisis competitivos.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7034717" y="6787516"/>
            <a:ext cx="4651041" cy="864519"/>
          </a:xfrm>
          <a:custGeom>
            <a:avLst/>
            <a:gdLst/>
            <a:ahLst/>
            <a:cxnLst/>
            <a:rect l="l" t="t" r="r" b="b"/>
            <a:pathLst>
              <a:path w="1224966" h="22769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7756"/>
                </a:lnTo>
                <a:cubicBezTo>
                  <a:pt x="1224966" y="191000"/>
                  <a:pt x="1219704" y="203701"/>
                  <a:pt x="1210339" y="213066"/>
                </a:cubicBezTo>
                <a:cubicBezTo>
                  <a:pt x="1200974" y="222431"/>
                  <a:pt x="1188273" y="227692"/>
                  <a:pt x="1175029" y="227692"/>
                </a:cubicBezTo>
                <a:lnTo>
                  <a:pt x="49937" y="227692"/>
                </a:lnTo>
                <a:cubicBezTo>
                  <a:pt x="36693" y="227692"/>
                  <a:pt x="23991" y="222431"/>
                  <a:pt x="14626" y="213066"/>
                </a:cubicBezTo>
                <a:cubicBezTo>
                  <a:pt x="5261" y="203701"/>
                  <a:pt x="0" y="191000"/>
                  <a:pt x="0" y="177756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P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Generar valor para entrenadores, analistas, medios y plataformas especializadas.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7034717" y="4270933"/>
            <a:ext cx="4651041" cy="872567"/>
          </a:xfrm>
          <a:custGeom>
            <a:avLst/>
            <a:gdLst/>
            <a:ahLst/>
            <a:cxnLst/>
            <a:rect l="l" t="t" r="r" b="b"/>
            <a:pathLst>
              <a:path w="1224966" h="22981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9875"/>
                </a:lnTo>
                <a:cubicBezTo>
                  <a:pt x="1224966" y="193119"/>
                  <a:pt x="1219704" y="205821"/>
                  <a:pt x="1210339" y="215186"/>
                </a:cubicBezTo>
                <a:cubicBezTo>
                  <a:pt x="1200974" y="224551"/>
                  <a:pt x="1188273" y="229812"/>
                  <a:pt x="1175029" y="229812"/>
                </a:cubicBezTo>
                <a:lnTo>
                  <a:pt x="49937" y="229812"/>
                </a:lnTo>
                <a:cubicBezTo>
                  <a:pt x="36693" y="229812"/>
                  <a:pt x="23991" y="224551"/>
                  <a:pt x="14626" y="215186"/>
                </a:cubicBezTo>
                <a:cubicBezTo>
                  <a:pt x="5261" y="205821"/>
                  <a:pt x="0" y="193119"/>
                  <a:pt x="0" y="179875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E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Optimizar la toma de decisiones técnicas y tácticas a partir de datos objetivos.</a:t>
            </a:r>
            <a:endParaRPr lang="es-P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2528233" y="6787516"/>
            <a:ext cx="4651041" cy="864519"/>
          </a:xfrm>
          <a:custGeom>
            <a:avLst/>
            <a:gdLst/>
            <a:ahLst/>
            <a:cxnLst/>
            <a:rect l="l" t="t" r="r" b="b"/>
            <a:pathLst>
              <a:path w="1224966" h="22769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7756"/>
                </a:lnTo>
                <a:cubicBezTo>
                  <a:pt x="1224966" y="191000"/>
                  <a:pt x="1219704" y="203701"/>
                  <a:pt x="1210339" y="213066"/>
                </a:cubicBezTo>
                <a:cubicBezTo>
                  <a:pt x="1200974" y="222431"/>
                  <a:pt x="1188273" y="227692"/>
                  <a:pt x="1175029" y="227692"/>
                </a:cubicBezTo>
                <a:lnTo>
                  <a:pt x="49937" y="227692"/>
                </a:lnTo>
                <a:cubicBezTo>
                  <a:pt x="36693" y="227692"/>
                  <a:pt x="23991" y="222431"/>
                  <a:pt x="14626" y="213066"/>
                </a:cubicBezTo>
                <a:cubicBezTo>
                  <a:pt x="5261" y="203701"/>
                  <a:pt x="0" y="191000"/>
                  <a:pt x="0" y="177756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E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Generar bases de conocimiento histórico para estudios comparativos y análisis evolutivos del juego.</a:t>
            </a:r>
            <a:endParaRPr lang="es-P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2528233" y="4270933"/>
            <a:ext cx="4651041" cy="872567"/>
          </a:xfrm>
          <a:custGeom>
            <a:avLst/>
            <a:gdLst/>
            <a:ahLst/>
            <a:cxnLst/>
            <a:rect l="l" t="t" r="r" b="b"/>
            <a:pathLst>
              <a:path w="1224966" h="229812">
                <a:moveTo>
                  <a:pt x="49937" y="0"/>
                </a:moveTo>
                <a:lnTo>
                  <a:pt x="1175029" y="0"/>
                </a:lnTo>
                <a:cubicBezTo>
                  <a:pt x="1188273" y="0"/>
                  <a:pt x="1200974" y="5261"/>
                  <a:pt x="1210339" y="14626"/>
                </a:cubicBezTo>
                <a:cubicBezTo>
                  <a:pt x="1219704" y="23991"/>
                  <a:pt x="1224966" y="36693"/>
                  <a:pt x="1224966" y="49937"/>
                </a:cubicBezTo>
                <a:lnTo>
                  <a:pt x="1224966" y="179875"/>
                </a:lnTo>
                <a:cubicBezTo>
                  <a:pt x="1224966" y="193119"/>
                  <a:pt x="1219704" y="205821"/>
                  <a:pt x="1210339" y="215186"/>
                </a:cubicBezTo>
                <a:cubicBezTo>
                  <a:pt x="1200974" y="224551"/>
                  <a:pt x="1188273" y="229812"/>
                  <a:pt x="1175029" y="229812"/>
                </a:cubicBezTo>
                <a:lnTo>
                  <a:pt x="49937" y="229812"/>
                </a:lnTo>
                <a:cubicBezTo>
                  <a:pt x="36693" y="229812"/>
                  <a:pt x="23991" y="224551"/>
                  <a:pt x="14626" y="215186"/>
                </a:cubicBezTo>
                <a:cubicBezTo>
                  <a:pt x="5261" y="205821"/>
                  <a:pt x="0" y="193119"/>
                  <a:pt x="0" y="179875"/>
                </a:cubicBezTo>
                <a:lnTo>
                  <a:pt x="0" y="49937"/>
                </a:lnTo>
                <a:cubicBezTo>
                  <a:pt x="0" y="36693"/>
                  <a:pt x="5261" y="23991"/>
                  <a:pt x="14626" y="14626"/>
                </a:cubicBezTo>
                <a:cubicBezTo>
                  <a:pt x="23991" y="5261"/>
                  <a:pt x="36693" y="0"/>
                  <a:pt x="49937" y="0"/>
                </a:cubicBezTo>
                <a:close/>
              </a:path>
            </a:pathLst>
          </a:custGeom>
          <a:solidFill>
            <a:srgbClr val="AAD7D4"/>
          </a:solidFill>
        </p:spPr>
        <p:txBody>
          <a:bodyPr/>
          <a:lstStyle/>
          <a:p>
            <a:pPr algn="ctr"/>
            <a:r>
              <a:rPr lang="es-E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Identificar patrones y estilos de juego a lo largo de la temporada.</a:t>
            </a:r>
            <a:endParaRPr lang="es-P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5" name="AutoShape 5"/>
          <p:cNvSpPr/>
          <p:nvPr/>
        </p:nvSpPr>
        <p:spPr>
          <a:xfrm>
            <a:off x="932098" y="9253538"/>
            <a:ext cx="1614091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6" name="Freeform 6"/>
          <p:cNvSpPr/>
          <p:nvPr/>
        </p:nvSpPr>
        <p:spPr>
          <a:xfrm>
            <a:off x="11948642" y="2859686"/>
            <a:ext cx="4646102" cy="4646102"/>
          </a:xfrm>
          <a:custGeom>
            <a:avLst/>
            <a:gdLst/>
            <a:ahLst/>
            <a:cxnLst/>
            <a:rect l="l" t="t" r="r" b="b"/>
            <a:pathLst>
              <a:path w="4646102" h="4646102">
                <a:moveTo>
                  <a:pt x="0" y="0"/>
                </a:moveTo>
                <a:lnTo>
                  <a:pt x="4646102" y="0"/>
                </a:lnTo>
                <a:lnTo>
                  <a:pt x="4646102" y="4646102"/>
                </a:lnTo>
                <a:lnTo>
                  <a:pt x="0" y="464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7" name="Group 7"/>
          <p:cNvGrpSpPr/>
          <p:nvPr/>
        </p:nvGrpSpPr>
        <p:grpSpPr>
          <a:xfrm>
            <a:off x="1311903" y="3956783"/>
            <a:ext cx="2333479" cy="582575"/>
            <a:chOff x="0" y="0"/>
            <a:chExt cx="614579" cy="153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1903" y="5387082"/>
            <a:ext cx="2333479" cy="582575"/>
            <a:chOff x="0" y="0"/>
            <a:chExt cx="614579" cy="1534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579" cy="153435"/>
            </a:xfrm>
            <a:custGeom>
              <a:avLst/>
              <a:gdLst/>
              <a:ahLst/>
              <a:cxnLst/>
              <a:rect l="l" t="t" r="r" b="b"/>
              <a:pathLst>
                <a:path w="614579" h="153435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45775" y="2245016"/>
            <a:ext cx="782202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BASES DE DATOS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26363" y="4073016"/>
            <a:ext cx="6666750" cy="34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Temporada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2024 - 2025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3908" y="4106822"/>
            <a:ext cx="2169471" cy="26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Periodo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3908" y="5549800"/>
            <a:ext cx="2169471" cy="26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69545" y="5447393"/>
            <a:ext cx="6666750" cy="149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292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Equipos, Jugadores, Conferencias</a:t>
            </a:r>
          </a:p>
          <a:p>
            <a:pPr marL="474983" lvl="1" indent="-237491" algn="l">
              <a:lnSpc>
                <a:spcPts val="292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 de Juegos</a:t>
            </a:r>
          </a:p>
          <a:p>
            <a:pPr marL="474983" lvl="1" indent="-237491" algn="l">
              <a:lnSpc>
                <a:spcPts val="292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Estadísticas individuales por temporada</a:t>
            </a:r>
          </a:p>
          <a:p>
            <a:pPr marL="474983" lvl="1" indent="-237491" algn="l">
              <a:lnSpc>
                <a:spcPts val="292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Talla, peso, edad, imagen</a:t>
            </a:r>
          </a:p>
        </p:txBody>
      </p:sp>
      <p:pic>
        <p:nvPicPr>
          <p:cNvPr id="3074" name="Picture 2" descr="100+] Fondos de fotos de Logo de la NBA | Wallpapers.com">
            <a:extLst>
              <a:ext uri="{FF2B5EF4-FFF2-40B4-BE49-F238E27FC236}">
                <a16:creationId xmlns:a16="http://schemas.microsoft.com/office/drawing/2014/main" id="{46D01A0E-89F9-5FD5-753B-1C160214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262" y="3162300"/>
            <a:ext cx="227171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TextBox 10"/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4387636-4141-0BC7-0810-4E26F3A2ABA7}"/>
              </a:ext>
            </a:extLst>
          </p:cNvPr>
          <p:cNvSpPr txBox="1"/>
          <p:nvPr/>
        </p:nvSpPr>
        <p:spPr>
          <a:xfrm>
            <a:off x="845826" y="1340052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ARQUITECTURA DEL PROYECTO</a:t>
            </a:r>
          </a:p>
        </p:txBody>
      </p:sp>
      <p:pic>
        <p:nvPicPr>
          <p:cNvPr id="16" name="Imagen 15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4B3F9653-06F8-BA11-10C6-C91E99438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5" y="2640333"/>
            <a:ext cx="16000425" cy="7371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802454-295B-581F-0FF7-28C5817E1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AF255A-9882-3C38-5607-9ED141ACA16A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51031D-BD69-61CE-9BD3-77C9A996B1D0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D6D201D9-674F-5928-2006-81A4C7CE096F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87061B-1AEC-FC66-07C8-C658F29E1CF2}"/>
              </a:ext>
            </a:extLst>
          </p:cNvPr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528AE7-BCC1-FE33-E21E-5237B173276B}"/>
              </a:ext>
            </a:extLst>
          </p:cNvPr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08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DD52710-EC09-866A-FA62-FD907DCFD621}"/>
              </a:ext>
            </a:extLst>
          </p:cNvPr>
          <p:cNvSpPr txBox="1"/>
          <p:nvPr/>
        </p:nvSpPr>
        <p:spPr>
          <a:xfrm>
            <a:off x="845826" y="1340052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CRON JOB –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FA4A-DC45-3D31-5298-846404099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506"/>
            <a:ext cx="9628598" cy="5518194"/>
          </a:xfrm>
          <a:prstGeom prst="rect">
            <a:avLst/>
          </a:prstGeom>
        </p:spPr>
      </p:pic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AD4C5A89-4941-2A5D-32B7-76F96323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329934"/>
            <a:ext cx="10972800" cy="49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6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BE049-226E-6B47-48AC-FD4CDA129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02105F-0E04-C617-710B-E1E2CCAEA9C2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628F77-901F-E67D-749A-7F674738F9E7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108FB904-18EF-D2DF-13DF-7257A2F9FF5A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E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CB56F52-18E1-F3A7-A81B-1A09CD6B7604}"/>
              </a:ext>
            </a:extLst>
          </p:cNvPr>
          <p:cNvSpPr txBox="1"/>
          <p:nvPr/>
        </p:nvSpPr>
        <p:spPr>
          <a:xfrm>
            <a:off x="1245775" y="822007"/>
            <a:ext cx="2306695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GRUPO 5 - DMC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035437F-E72B-471E-9F03-5754BF8952CD}"/>
              </a:ext>
            </a:extLst>
          </p:cNvPr>
          <p:cNvSpPr txBox="1"/>
          <p:nvPr/>
        </p:nvSpPr>
        <p:spPr>
          <a:xfrm>
            <a:off x="16886728" y="826770"/>
            <a:ext cx="372572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09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B74DC16-9AB9-6A6A-DCA6-C41DDF08036B}"/>
              </a:ext>
            </a:extLst>
          </p:cNvPr>
          <p:cNvSpPr txBox="1"/>
          <p:nvPr/>
        </p:nvSpPr>
        <p:spPr>
          <a:xfrm>
            <a:off x="845826" y="1340052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274D7B"/>
                </a:solidFill>
                <a:latin typeface="Barlow Bold"/>
                <a:ea typeface="Barlow Bold"/>
                <a:cs typeface="Barlow Bold"/>
                <a:sym typeface="Barlow Bold"/>
              </a:rPr>
              <a:t>REPO - GLUE</a:t>
            </a:r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5FE759B1-3827-76E1-317A-1EDE29B3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6" y="2618561"/>
            <a:ext cx="152400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614</Words>
  <Application>Microsoft Office PowerPoint</Application>
  <PresentationFormat>Custom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Poppins</vt:lpstr>
      <vt:lpstr>Barlow</vt:lpstr>
      <vt:lpstr>Barlow Bold</vt:lpstr>
      <vt:lpstr>Open Sans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5</dc:title>
  <cp:lastModifiedBy>Aracelly Carmona</cp:lastModifiedBy>
  <cp:revision>5</cp:revision>
  <dcterms:created xsi:type="dcterms:W3CDTF">2006-08-16T00:00:00Z</dcterms:created>
  <dcterms:modified xsi:type="dcterms:W3CDTF">2025-04-26T00:04:16Z</dcterms:modified>
  <dc:identifier>DAGlOL4O1qA</dc:identifier>
</cp:coreProperties>
</file>